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8" r:id="rId9"/>
    <p:sldId id="262" r:id="rId10"/>
    <p:sldId id="263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182A3-0DD5-4595-BD9B-5C1122EFBE7D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05B84-540C-4858-B3C5-9E08580618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274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ú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05B84-540C-4858-B3C5-9E0858061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A58A2C-80D3-4D93-8F71-822B67B8F01A}" type="datetimeFigureOut">
              <a:rPr lang="en-US" smtClean="0"/>
              <a:pPr/>
              <a:t>10/15/2013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CAD185-275B-4B25-A734-DF791172D71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Affirmative </a:t>
            </a:r>
            <a:r>
              <a:rPr lang="en-US" dirty="0" err="1" smtClean="0"/>
              <a:t>Tú</a:t>
            </a:r>
            <a:r>
              <a:rPr lang="en-US" dirty="0" smtClean="0"/>
              <a:t> Commands: Regular &amp; Irregular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 5.1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WHITE BOARD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Set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table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¡Pon la mesa!</a:t>
            </a:r>
          </a:p>
          <a:p>
            <a:r>
              <a:rPr lang="es-ES_tradnl" dirty="0" smtClean="0"/>
              <a:t>Set </a:t>
            </a:r>
            <a:r>
              <a:rPr lang="es-ES_tradnl" dirty="0" err="1" smtClean="0"/>
              <a:t>it</a:t>
            </a:r>
            <a:r>
              <a:rPr lang="es-ES_tradnl" dirty="0" smtClean="0"/>
              <a:t> (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table</a:t>
            </a:r>
            <a:r>
              <a:rPr lang="es-ES_tradnl" dirty="0" smtClean="0"/>
              <a:t>)!</a:t>
            </a:r>
          </a:p>
          <a:p>
            <a:pPr lvl="1"/>
            <a:r>
              <a:rPr lang="es-ES_tradnl" dirty="0" smtClean="0"/>
              <a:t>¡Ponla!</a:t>
            </a:r>
          </a:p>
          <a:p>
            <a:r>
              <a:rPr lang="es-ES_tradnl" dirty="0" err="1" smtClean="0"/>
              <a:t>Buy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mirror</a:t>
            </a:r>
            <a:r>
              <a:rPr lang="es-ES_tradnl" dirty="0" smtClean="0"/>
              <a:t>.</a:t>
            </a:r>
          </a:p>
          <a:p>
            <a:pPr lvl="1"/>
            <a:r>
              <a:rPr lang="es-ES_tradnl" dirty="0" smtClean="0"/>
              <a:t>¡Compra el espejo!</a:t>
            </a:r>
            <a:endParaRPr lang="en-US" dirty="0" smtClean="0"/>
          </a:p>
          <a:p>
            <a:r>
              <a:rPr lang="es-ES_tradnl" dirty="0" err="1" smtClean="0"/>
              <a:t>Buy</a:t>
            </a:r>
            <a:r>
              <a:rPr lang="es-ES_tradnl" dirty="0" smtClean="0"/>
              <a:t> </a:t>
            </a:r>
            <a:r>
              <a:rPr lang="es-ES_tradnl" dirty="0" err="1" smtClean="0"/>
              <a:t>it</a:t>
            </a:r>
            <a:r>
              <a:rPr lang="es-ES_tradnl" dirty="0" smtClean="0"/>
              <a:t> (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mirror</a:t>
            </a:r>
            <a:r>
              <a:rPr lang="es-ES_tradnl" dirty="0" smtClean="0"/>
              <a:t>)</a:t>
            </a:r>
          </a:p>
          <a:p>
            <a:pPr lvl="1"/>
            <a:r>
              <a:rPr lang="es-ES_tradnl" dirty="0" smtClean="0"/>
              <a:t>¡Cómpralo!</a:t>
            </a:r>
          </a:p>
          <a:p>
            <a:pPr lvl="1">
              <a:buNone/>
            </a:pP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WHITE BOARD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Leave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¡Sal!</a:t>
            </a:r>
          </a:p>
          <a:p>
            <a:r>
              <a:rPr lang="es-ES_tradnl" dirty="0" err="1" smtClean="0"/>
              <a:t>Wash</a:t>
            </a:r>
            <a:r>
              <a:rPr lang="es-ES_tradnl" dirty="0" smtClean="0"/>
              <a:t> </a:t>
            </a:r>
            <a:r>
              <a:rPr lang="es-ES_tradnl" dirty="0" err="1" smtClean="0"/>
              <a:t>yourself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¡Lávate!</a:t>
            </a:r>
          </a:p>
          <a:p>
            <a:r>
              <a:rPr lang="es-ES_tradnl" dirty="0" err="1" smtClean="0"/>
              <a:t>Brush</a:t>
            </a:r>
            <a:r>
              <a:rPr lang="es-ES_tradnl" dirty="0" smtClean="0"/>
              <a:t> </a:t>
            </a:r>
            <a:r>
              <a:rPr lang="es-ES_tradnl" dirty="0" err="1" smtClean="0"/>
              <a:t>your</a:t>
            </a:r>
            <a:r>
              <a:rPr lang="es-ES_tradnl" dirty="0" smtClean="0"/>
              <a:t> </a:t>
            </a:r>
            <a:r>
              <a:rPr lang="es-ES_tradnl" dirty="0" err="1" smtClean="0"/>
              <a:t>teeth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¡Lávate los dientes!</a:t>
            </a:r>
          </a:p>
          <a:p>
            <a:r>
              <a:rPr lang="es-ES_tradnl" dirty="0" err="1" smtClean="0"/>
              <a:t>Wash</a:t>
            </a:r>
            <a:r>
              <a:rPr lang="es-ES_tradnl" dirty="0" smtClean="0"/>
              <a:t> </a:t>
            </a:r>
            <a:r>
              <a:rPr lang="es-ES_tradnl" dirty="0" err="1" smtClean="0"/>
              <a:t>your</a:t>
            </a:r>
            <a:r>
              <a:rPr lang="es-ES_tradnl" dirty="0" smtClean="0"/>
              <a:t> </a:t>
            </a:r>
            <a:r>
              <a:rPr lang="es-ES_tradnl" dirty="0" err="1" smtClean="0"/>
              <a:t>hair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¡Lávate la cabeza!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WHITE BOARD PRACTICE!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Come </a:t>
            </a:r>
            <a:r>
              <a:rPr lang="es-ES_tradnl" dirty="0" err="1" smtClean="0"/>
              <a:t>to</a:t>
            </a:r>
            <a:r>
              <a:rPr lang="es-ES_tradnl" dirty="0" smtClean="0"/>
              <a:t> my </a:t>
            </a:r>
            <a:r>
              <a:rPr lang="es-ES_tradnl" dirty="0" err="1" smtClean="0"/>
              <a:t>house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¡Ven a mi casa!</a:t>
            </a:r>
          </a:p>
          <a:p>
            <a:r>
              <a:rPr lang="es-ES_tradnl" dirty="0" err="1" smtClean="0"/>
              <a:t>Run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¡Corre!</a:t>
            </a:r>
          </a:p>
          <a:p>
            <a:r>
              <a:rPr lang="es-ES_tradnl" dirty="0" err="1" smtClean="0"/>
              <a:t>Take</a:t>
            </a:r>
            <a:r>
              <a:rPr lang="es-ES_tradnl" dirty="0" smtClean="0"/>
              <a:t> a </a:t>
            </a:r>
            <a:r>
              <a:rPr lang="es-ES_tradnl" dirty="0" err="1" smtClean="0"/>
              <a:t>bath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¡Báñate!</a:t>
            </a:r>
          </a:p>
          <a:p>
            <a:r>
              <a:rPr lang="es-ES_tradnl" dirty="0" err="1" smtClean="0"/>
              <a:t>Wash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plates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Lava los platos!</a:t>
            </a:r>
          </a:p>
          <a:p>
            <a:r>
              <a:rPr lang="es-ES_tradnl" dirty="0" err="1" smtClean="0"/>
              <a:t>Wash</a:t>
            </a:r>
            <a:r>
              <a:rPr lang="es-ES_tradnl" dirty="0" smtClean="0"/>
              <a:t> </a:t>
            </a:r>
            <a:r>
              <a:rPr lang="es-ES_tradnl" dirty="0" err="1" smtClean="0"/>
              <a:t>them</a:t>
            </a:r>
            <a:r>
              <a:rPr lang="es-ES_tradnl" dirty="0" smtClean="0"/>
              <a:t> (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plates</a:t>
            </a:r>
            <a:r>
              <a:rPr lang="es-ES_tradnl" dirty="0" smtClean="0"/>
              <a:t>)!</a:t>
            </a:r>
          </a:p>
          <a:p>
            <a:pPr lvl="1"/>
            <a:r>
              <a:rPr lang="es-ES_tradnl" dirty="0" smtClean="0"/>
              <a:t>¡Lávalos!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WHITE BOARD PRACTICE!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Dry yourself!</a:t>
            </a:r>
          </a:p>
          <a:p>
            <a:pPr lvl="1"/>
            <a:r>
              <a:rPr lang="es-ES_tradnl" dirty="0" smtClean="0"/>
              <a:t>¡Sécate!</a:t>
            </a:r>
          </a:p>
          <a:p>
            <a:r>
              <a:rPr lang="es-ES_tradnl" dirty="0" err="1" smtClean="0"/>
              <a:t>Get</a:t>
            </a:r>
            <a:r>
              <a:rPr lang="es-ES_tradnl" dirty="0" smtClean="0"/>
              <a:t> (</a:t>
            </a:r>
            <a:r>
              <a:rPr lang="es-ES_tradnl" dirty="0" err="1" smtClean="0"/>
              <a:t>yourself</a:t>
            </a:r>
            <a:r>
              <a:rPr lang="es-ES_tradnl" dirty="0" smtClean="0"/>
              <a:t>) up!</a:t>
            </a:r>
          </a:p>
          <a:p>
            <a:pPr lvl="1"/>
            <a:r>
              <a:rPr lang="es-ES_tradnl" dirty="0" smtClean="0"/>
              <a:t>¡Levántate!</a:t>
            </a:r>
          </a:p>
          <a:p>
            <a:r>
              <a:rPr lang="es-ES_tradnl" dirty="0" err="1" smtClean="0"/>
              <a:t>Shave</a:t>
            </a:r>
            <a:r>
              <a:rPr lang="es-ES_tradnl" dirty="0" smtClean="0"/>
              <a:t> (</a:t>
            </a:r>
            <a:r>
              <a:rPr lang="es-ES_tradnl" dirty="0" err="1" smtClean="0"/>
              <a:t>yourself</a:t>
            </a:r>
            <a:r>
              <a:rPr lang="es-ES_tradnl" dirty="0" smtClean="0"/>
              <a:t>)!</a:t>
            </a:r>
          </a:p>
          <a:p>
            <a:pPr lvl="1"/>
            <a:r>
              <a:rPr lang="es-ES_tradnl" dirty="0" smtClean="0"/>
              <a:t>¡Aféitate!</a:t>
            </a:r>
          </a:p>
          <a:p>
            <a:r>
              <a:rPr lang="es-ES_tradnl" dirty="0" err="1" smtClean="0"/>
              <a:t>Put</a:t>
            </a:r>
            <a:r>
              <a:rPr lang="es-ES_tradnl" dirty="0" smtClean="0"/>
              <a:t> </a:t>
            </a:r>
            <a:r>
              <a:rPr lang="es-ES_tradnl" dirty="0" err="1" smtClean="0"/>
              <a:t>makeup</a:t>
            </a:r>
            <a:r>
              <a:rPr lang="es-ES_tradnl" dirty="0" smtClean="0"/>
              <a:t> </a:t>
            </a:r>
            <a:r>
              <a:rPr lang="es-ES_tradnl" dirty="0" err="1" smtClean="0"/>
              <a:t>on</a:t>
            </a:r>
            <a:r>
              <a:rPr lang="es-ES_tradnl" dirty="0" smtClean="0"/>
              <a:t> (</a:t>
            </a:r>
            <a:r>
              <a:rPr lang="es-ES_tradnl" dirty="0" err="1" smtClean="0"/>
              <a:t>yourself</a:t>
            </a:r>
            <a:r>
              <a:rPr lang="es-ES_tradnl" dirty="0" smtClean="0"/>
              <a:t>)!</a:t>
            </a:r>
          </a:p>
          <a:p>
            <a:pPr lvl="1"/>
            <a:r>
              <a:rPr lang="es-ES_tradnl" dirty="0" smtClean="0"/>
              <a:t>¡Maquíllate!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es-ES_tradnl" sz="5300" b="1" dirty="0" smtClean="0"/>
              <a:t>Regular</a:t>
            </a:r>
            <a:r>
              <a:rPr lang="es-ES_tradnl" dirty="0" smtClean="0"/>
              <a:t> </a:t>
            </a:r>
            <a:r>
              <a:rPr lang="es-ES_tradnl" dirty="0" err="1" smtClean="0"/>
              <a:t>Affirmative</a:t>
            </a:r>
            <a:r>
              <a:rPr lang="es-ES_tradnl" dirty="0" smtClean="0"/>
              <a:t> Tú </a:t>
            </a:r>
            <a:r>
              <a:rPr lang="es-ES_tradnl" dirty="0" err="1" smtClean="0"/>
              <a:t>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sz="2800" dirty="0" err="1" smtClean="0"/>
              <a:t>How</a:t>
            </a:r>
            <a:r>
              <a:rPr lang="es-ES_tradnl" sz="2800" dirty="0" smtClean="0"/>
              <a:t> are regular </a:t>
            </a:r>
            <a:r>
              <a:rPr lang="es-ES_tradnl" sz="2800" dirty="0" err="1" smtClean="0"/>
              <a:t>affirmative</a:t>
            </a:r>
            <a:r>
              <a:rPr lang="es-ES_tradnl" sz="2800" dirty="0" smtClean="0"/>
              <a:t> tú</a:t>
            </a:r>
            <a:r>
              <a:rPr lang="es-ES_tradnl" sz="2800" b="1" dirty="0" smtClean="0"/>
              <a:t> </a:t>
            </a:r>
            <a:r>
              <a:rPr lang="es-ES_tradnl" sz="2800" dirty="0" err="1" smtClean="0"/>
              <a:t>commands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formed</a:t>
            </a:r>
            <a:r>
              <a:rPr lang="es-ES_tradnl" sz="2800" dirty="0" smtClean="0"/>
              <a:t>?</a:t>
            </a:r>
          </a:p>
          <a:p>
            <a:pPr lvl="1"/>
            <a:r>
              <a:rPr lang="es-ES_tradnl" sz="2800" dirty="0" smtClean="0"/>
              <a:t>Use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________________ </a:t>
            </a:r>
            <a:r>
              <a:rPr lang="es-ES_tradnl" sz="2800" dirty="0" err="1" smtClean="0"/>
              <a:t>form</a:t>
            </a:r>
            <a:r>
              <a:rPr lang="es-ES_tradnl" sz="2800" dirty="0" smtClean="0"/>
              <a:t> of </a:t>
            </a:r>
            <a:r>
              <a:rPr lang="es-ES_tradnl" sz="2800" dirty="0" err="1" smtClean="0"/>
              <a:t>the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verb</a:t>
            </a:r>
            <a:r>
              <a:rPr lang="es-ES_tradnl" sz="2800" dirty="0" smtClean="0"/>
              <a:t>.</a:t>
            </a:r>
          </a:p>
          <a:p>
            <a:pPr lvl="1"/>
            <a:r>
              <a:rPr lang="es-ES_tradnl" sz="2800" dirty="0" err="1" smtClean="0"/>
              <a:t>Examples</a:t>
            </a:r>
            <a:r>
              <a:rPr lang="es-ES_tradnl" sz="2800" dirty="0" smtClean="0"/>
              <a:t>:</a:t>
            </a:r>
          </a:p>
          <a:p>
            <a:pPr lvl="2"/>
            <a:r>
              <a:rPr lang="es-ES_tradnl" sz="2800" dirty="0" smtClean="0"/>
              <a:t>Caminar </a:t>
            </a:r>
            <a:r>
              <a:rPr lang="es-ES_tradnl" sz="2800" dirty="0" smtClean="0">
                <a:sym typeface="Wingdings" pitchFamily="2" charset="2"/>
              </a:rPr>
              <a:t> ________________</a:t>
            </a:r>
          </a:p>
          <a:p>
            <a:pPr lvl="2"/>
            <a:r>
              <a:rPr lang="es-ES_tradnl" sz="2800" dirty="0" smtClean="0">
                <a:sym typeface="Wingdings" pitchFamily="2" charset="2"/>
              </a:rPr>
              <a:t>Estudiar  ________________</a:t>
            </a:r>
          </a:p>
          <a:p>
            <a:pPr lvl="2"/>
            <a:r>
              <a:rPr lang="es-ES_tradnl" sz="2800" dirty="0" smtClean="0">
                <a:sym typeface="Wingdings" pitchFamily="2" charset="2"/>
              </a:rPr>
              <a:t>Abrir  ____________________</a:t>
            </a:r>
          </a:p>
          <a:p>
            <a:pPr lvl="2"/>
            <a:r>
              <a:rPr lang="es-ES_tradnl" sz="2800" dirty="0" smtClean="0">
                <a:sym typeface="Wingdings" pitchFamily="2" charset="2"/>
              </a:rPr>
              <a:t>Correr  ___________________</a:t>
            </a:r>
          </a:p>
          <a:p>
            <a:r>
              <a:rPr lang="es-ES_tradnl" dirty="0" err="1" smtClean="0">
                <a:sym typeface="Wingdings" pitchFamily="2" charset="2"/>
              </a:rPr>
              <a:t>When</a:t>
            </a:r>
            <a:r>
              <a:rPr lang="es-ES_tradnl" dirty="0" smtClean="0">
                <a:sym typeface="Wingdings" pitchFamily="2" charset="2"/>
              </a:rPr>
              <a:t>/</a:t>
            </a:r>
            <a:r>
              <a:rPr lang="es-ES_tradnl" dirty="0" err="1" smtClean="0">
                <a:sym typeface="Wingdings" pitchFamily="2" charset="2"/>
              </a:rPr>
              <a:t>Why</a:t>
            </a:r>
            <a:r>
              <a:rPr lang="es-ES_tradnl" dirty="0" smtClean="0">
                <a:sym typeface="Wingdings" pitchFamily="2" charset="2"/>
              </a:rPr>
              <a:t> do </a:t>
            </a:r>
            <a:r>
              <a:rPr lang="es-ES_tradnl" dirty="0" err="1" smtClean="0">
                <a:sym typeface="Wingdings" pitchFamily="2" charset="2"/>
              </a:rPr>
              <a:t>we</a:t>
            </a:r>
            <a:r>
              <a:rPr lang="es-ES_tradnl" dirty="0" smtClean="0">
                <a:sym typeface="Wingdings" pitchFamily="2" charset="2"/>
              </a:rPr>
              <a:t> use </a:t>
            </a:r>
            <a:r>
              <a:rPr lang="es-ES_tradnl" dirty="0" err="1" smtClean="0">
                <a:sym typeface="Wingdings" pitchFamily="2" charset="2"/>
              </a:rPr>
              <a:t>these</a:t>
            </a:r>
            <a:r>
              <a:rPr lang="es-ES_tradnl" dirty="0" smtClean="0">
                <a:sym typeface="Wingdings" pitchFamily="2" charset="2"/>
              </a:rPr>
              <a:t> </a:t>
            </a:r>
            <a:r>
              <a:rPr lang="es-ES_tradnl" dirty="0" err="1" smtClean="0">
                <a:sym typeface="Wingdings" pitchFamily="2" charset="2"/>
              </a:rPr>
              <a:t>verbs</a:t>
            </a:r>
            <a:r>
              <a:rPr lang="es-ES_tradnl" dirty="0" smtClean="0">
                <a:sym typeface="Wingdings" pitchFamily="2" charset="2"/>
              </a:rPr>
              <a:t>?</a:t>
            </a:r>
          </a:p>
          <a:p>
            <a:pPr lvl="1"/>
            <a:r>
              <a:rPr lang="es-ES_tradnl" sz="2600" dirty="0" err="1" smtClean="0">
                <a:sym typeface="Wingdings" pitchFamily="2" charset="2"/>
              </a:rPr>
              <a:t>To</a:t>
            </a:r>
            <a:r>
              <a:rPr lang="es-ES_tradnl" sz="2600" dirty="0" smtClean="0">
                <a:sym typeface="Wingdings" pitchFamily="2" charset="2"/>
              </a:rPr>
              <a:t> </a:t>
            </a:r>
            <a:r>
              <a:rPr lang="es-ES_tradnl" sz="2600" dirty="0" err="1" smtClean="0">
                <a:sym typeface="Wingdings" pitchFamily="2" charset="2"/>
              </a:rPr>
              <a:t>tell</a:t>
            </a:r>
            <a:r>
              <a:rPr lang="es-ES_tradnl" sz="2600" dirty="0" smtClean="0">
                <a:sym typeface="Wingdings" pitchFamily="2" charset="2"/>
              </a:rPr>
              <a:t> </a:t>
            </a:r>
            <a:r>
              <a:rPr lang="es-ES_tradnl" sz="2600" dirty="0" err="1" smtClean="0">
                <a:sym typeface="Wingdings" pitchFamily="2" charset="2"/>
              </a:rPr>
              <a:t>one</a:t>
            </a:r>
            <a:r>
              <a:rPr lang="es-ES_tradnl" sz="2600" dirty="0" smtClean="0">
                <a:sym typeface="Wingdings" pitchFamily="2" charset="2"/>
              </a:rPr>
              <a:t> </a:t>
            </a:r>
            <a:r>
              <a:rPr lang="es-ES_tradnl" sz="2600" dirty="0" err="1" smtClean="0">
                <a:sym typeface="Wingdings" pitchFamily="2" charset="2"/>
              </a:rPr>
              <a:t>person</a:t>
            </a:r>
            <a:r>
              <a:rPr lang="es-ES_tradnl" sz="2600" dirty="0" smtClean="0">
                <a:sym typeface="Wingdings" pitchFamily="2" charset="2"/>
              </a:rPr>
              <a:t> (</a:t>
            </a:r>
            <a:r>
              <a:rPr lang="es-ES_tradnl" sz="2600" dirty="0" err="1" smtClean="0">
                <a:sym typeface="Wingdings" pitchFamily="2" charset="2"/>
              </a:rPr>
              <a:t>you</a:t>
            </a:r>
            <a:r>
              <a:rPr lang="es-ES_tradnl" sz="2600" dirty="0" smtClean="0">
                <a:sym typeface="Wingdings" pitchFamily="2" charset="2"/>
              </a:rPr>
              <a:t>, singular / familiar) </a:t>
            </a:r>
            <a:r>
              <a:rPr lang="es-ES_tradnl" sz="2600" dirty="0" err="1" smtClean="0">
                <a:sym typeface="Wingdings" pitchFamily="2" charset="2"/>
              </a:rPr>
              <a:t>to</a:t>
            </a:r>
            <a:r>
              <a:rPr lang="es-ES_tradnl" sz="2600" dirty="0" smtClean="0">
                <a:sym typeface="Wingdings" pitchFamily="2" charset="2"/>
              </a:rPr>
              <a:t> do </a:t>
            </a:r>
            <a:r>
              <a:rPr lang="es-ES_tradnl" sz="2600" dirty="0" err="1" smtClean="0">
                <a:sym typeface="Wingdings" pitchFamily="2" charset="2"/>
              </a:rPr>
              <a:t>something</a:t>
            </a:r>
            <a:r>
              <a:rPr lang="es-ES_tradnl" sz="2600" dirty="0" smtClean="0">
                <a:sym typeface="Wingdings" pitchFamily="2" charset="2"/>
              </a:rPr>
              <a:t>! 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3834193" y="3962400"/>
            <a:ext cx="11939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/>
                <a:solidFill>
                  <a:schemeClr val="accent3"/>
                </a:solidFill>
              </a:rPr>
              <a:t>¡</a:t>
            </a:r>
            <a:r>
              <a:rPr lang="en-US" sz="2800" b="1" cap="none" spc="0" dirty="0" err="1" smtClean="0">
                <a:ln/>
                <a:solidFill>
                  <a:schemeClr val="accent3"/>
                </a:solidFill>
                <a:effectLst/>
              </a:rPr>
              <a:t>Abre</a:t>
            </a:r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!</a:t>
            </a:r>
            <a:endParaRPr lang="en-U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0" y="3124200"/>
            <a:ext cx="169950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/>
                <a:solidFill>
                  <a:schemeClr val="accent3"/>
                </a:solidFill>
              </a:rPr>
              <a:t>¡</a:t>
            </a:r>
            <a:r>
              <a:rPr lang="en-US" sz="2800" b="1" cap="none" spc="0" dirty="0" err="1" smtClean="0">
                <a:ln/>
                <a:solidFill>
                  <a:schemeClr val="accent3"/>
                </a:solidFill>
                <a:effectLst/>
              </a:rPr>
              <a:t>Camina</a:t>
            </a:r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!</a:t>
            </a:r>
            <a:endParaRPr lang="en-U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28" y="3581400"/>
            <a:ext cx="16706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/>
                <a:solidFill>
                  <a:schemeClr val="accent3"/>
                </a:solidFill>
              </a:rPr>
              <a:t>¡</a:t>
            </a:r>
            <a:r>
              <a:rPr lang="en-US" sz="2800" b="1" cap="none" spc="0" dirty="0" err="1" smtClean="0">
                <a:ln/>
                <a:solidFill>
                  <a:schemeClr val="accent3"/>
                </a:solidFill>
                <a:effectLst/>
              </a:rPr>
              <a:t>Estudia</a:t>
            </a:r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!</a:t>
            </a:r>
            <a:endParaRPr lang="en-U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61834" y="4419600"/>
            <a:ext cx="133863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/>
                <a:solidFill>
                  <a:schemeClr val="accent3"/>
                </a:solidFill>
              </a:rPr>
              <a:t>¡</a:t>
            </a:r>
            <a:r>
              <a:rPr lang="en-US" sz="2800" b="1" cap="none" spc="0" dirty="0" err="1" smtClean="0">
                <a:ln/>
                <a:solidFill>
                  <a:schemeClr val="accent3"/>
                </a:solidFill>
                <a:effectLst/>
              </a:rPr>
              <a:t>Corre</a:t>
            </a:r>
            <a:r>
              <a:rPr lang="en-US" sz="2800" b="1" cap="none" spc="0" dirty="0" smtClean="0">
                <a:ln/>
                <a:solidFill>
                  <a:schemeClr val="accent3"/>
                </a:solidFill>
                <a:effectLst/>
              </a:rPr>
              <a:t>!</a:t>
            </a:r>
            <a:endParaRPr lang="en-US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69283" y="2286000"/>
            <a:ext cx="256628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él/ella</a:t>
            </a:r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/</a:t>
            </a:r>
            <a:r>
              <a:rPr lang="en-US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Usted</a:t>
            </a:r>
            <a:endParaRPr lang="en-U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b="1" dirty="0" smtClean="0"/>
              <a:t>Irregular</a:t>
            </a:r>
            <a:r>
              <a:rPr lang="en-US" dirty="0" smtClean="0"/>
              <a:t> Affirmative T</a:t>
            </a:r>
            <a:r>
              <a:rPr lang="es-ES_tradnl" dirty="0" smtClean="0"/>
              <a:t>ú </a:t>
            </a:r>
            <a:r>
              <a:rPr lang="es-ES_tradnl" dirty="0" err="1" smtClean="0"/>
              <a:t>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err="1" smtClean="0"/>
              <a:t>Not</a:t>
            </a:r>
            <a:r>
              <a:rPr lang="es-ES_tradnl" dirty="0" smtClean="0"/>
              <a:t> </a:t>
            </a:r>
            <a:r>
              <a:rPr lang="es-ES_tradnl" dirty="0" err="1" smtClean="0"/>
              <a:t>all</a:t>
            </a:r>
            <a:r>
              <a:rPr lang="es-ES_tradnl" dirty="0" smtClean="0"/>
              <a:t> </a:t>
            </a:r>
            <a:r>
              <a:rPr lang="es-ES_tradnl" dirty="0" err="1" smtClean="0"/>
              <a:t>verbs</a:t>
            </a:r>
            <a:r>
              <a:rPr lang="es-ES_tradnl" dirty="0" smtClean="0"/>
              <a:t> </a:t>
            </a:r>
            <a:r>
              <a:rPr lang="es-ES_tradnl" dirty="0" err="1" smtClean="0"/>
              <a:t>follow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regular </a:t>
            </a:r>
            <a:r>
              <a:rPr lang="es-ES_tradnl" dirty="0" err="1" smtClean="0"/>
              <a:t>pattern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forming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command</a:t>
            </a:r>
            <a:r>
              <a:rPr lang="es-ES_tradnl" dirty="0" smtClean="0"/>
              <a:t>. </a:t>
            </a:r>
            <a:r>
              <a:rPr lang="es-ES_tradnl" dirty="0" err="1" smtClean="0"/>
              <a:t>These</a:t>
            </a:r>
            <a:r>
              <a:rPr lang="es-ES_tradnl" dirty="0" smtClean="0"/>
              <a:t> </a:t>
            </a:r>
            <a:r>
              <a:rPr lang="es-ES_tradnl" i="1" dirty="0" smtClean="0"/>
              <a:t>irregular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 </a:t>
            </a:r>
            <a:r>
              <a:rPr lang="es-ES_tradnl" dirty="0" err="1" smtClean="0"/>
              <a:t>conjugations</a:t>
            </a:r>
            <a:r>
              <a:rPr lang="es-ES_tradnl" dirty="0" smtClean="0"/>
              <a:t> </a:t>
            </a:r>
            <a:r>
              <a:rPr lang="es-ES_tradnl" dirty="0" err="1" smtClean="0"/>
              <a:t>must</a:t>
            </a:r>
            <a:r>
              <a:rPr lang="es-ES_tradnl" dirty="0" smtClean="0"/>
              <a:t> </a:t>
            </a:r>
            <a:r>
              <a:rPr lang="es-ES_tradnl" dirty="0" err="1" smtClean="0"/>
              <a:t>be</a:t>
            </a:r>
            <a:r>
              <a:rPr lang="es-ES_tradnl" dirty="0" smtClean="0"/>
              <a:t> </a:t>
            </a:r>
            <a:r>
              <a:rPr lang="es-ES_tradnl" dirty="0" err="1" smtClean="0"/>
              <a:t>memorized</a:t>
            </a:r>
            <a:r>
              <a:rPr lang="es-ES_tradnl" dirty="0" smtClean="0"/>
              <a:t>!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168992"/>
              </p:ext>
            </p:extLst>
          </p:nvPr>
        </p:nvGraphicFramePr>
        <p:xfrm>
          <a:off x="2514600" y="3200400"/>
          <a:ext cx="58674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3700"/>
                <a:gridCol w="2933700"/>
              </a:tblGrid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INFINITIVE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err="1" smtClean="0"/>
                        <a:t>Affirmative</a:t>
                      </a:r>
                      <a:r>
                        <a:rPr lang="es-ES_tradnl" sz="1800" dirty="0" smtClean="0"/>
                        <a:t> Tú </a:t>
                      </a:r>
                      <a:r>
                        <a:rPr lang="es-ES_tradnl" sz="1800" dirty="0" err="1" smtClean="0"/>
                        <a:t>Command</a:t>
                      </a:r>
                      <a:endParaRPr lang="en-US" sz="1800" dirty="0"/>
                    </a:p>
                  </a:txBody>
                  <a:tcPr/>
                </a:tc>
              </a:tr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Decir (</a:t>
                      </a:r>
                      <a:r>
                        <a:rPr lang="es-ES_tradnl" sz="1800" dirty="0" err="1" smtClean="0"/>
                        <a:t>to</a:t>
                      </a:r>
                      <a:r>
                        <a:rPr lang="es-ES_tradnl" sz="1800" baseline="0" dirty="0" smtClean="0"/>
                        <a:t> </a:t>
                      </a:r>
                      <a:r>
                        <a:rPr lang="es-ES_tradnl" sz="1800" baseline="0" dirty="0" err="1" smtClean="0"/>
                        <a:t>say</a:t>
                      </a:r>
                      <a:r>
                        <a:rPr lang="es-ES_tradnl" sz="1800" baseline="0" dirty="0" smtClean="0"/>
                        <a:t>, </a:t>
                      </a:r>
                      <a:r>
                        <a:rPr lang="es-ES_tradnl" sz="1800" baseline="0" dirty="0" err="1" smtClean="0"/>
                        <a:t>to</a:t>
                      </a:r>
                      <a:r>
                        <a:rPr lang="es-ES_tradnl" sz="1800" baseline="0" dirty="0" smtClean="0"/>
                        <a:t> </a:t>
                      </a:r>
                      <a:r>
                        <a:rPr lang="es-ES_tradnl" sz="1800" baseline="0" dirty="0" err="1" smtClean="0"/>
                        <a:t>tell</a:t>
                      </a:r>
                      <a:r>
                        <a:rPr lang="es-ES_tradnl" sz="1800" baseline="0" dirty="0" smtClean="0"/>
                        <a:t>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Di</a:t>
                      </a:r>
                      <a:endParaRPr lang="en-US" sz="1800" dirty="0"/>
                    </a:p>
                  </a:txBody>
                  <a:tcPr/>
                </a:tc>
              </a:tr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Hacer (</a:t>
                      </a:r>
                      <a:r>
                        <a:rPr lang="es-ES_tradnl" sz="1800" dirty="0" err="1" smtClean="0"/>
                        <a:t>to</a:t>
                      </a:r>
                      <a:r>
                        <a:rPr lang="es-ES_tradnl" sz="1800" baseline="0" dirty="0" smtClean="0"/>
                        <a:t> </a:t>
                      </a:r>
                      <a:r>
                        <a:rPr lang="es-ES_tradnl" sz="1800" baseline="0" dirty="0" err="1" smtClean="0"/>
                        <a:t>make</a:t>
                      </a:r>
                      <a:r>
                        <a:rPr lang="es-ES_tradnl" sz="1800" baseline="0" dirty="0" smtClean="0"/>
                        <a:t>, </a:t>
                      </a:r>
                      <a:r>
                        <a:rPr lang="es-ES_tradnl" sz="1800" baseline="0" dirty="0" err="1" smtClean="0"/>
                        <a:t>to</a:t>
                      </a:r>
                      <a:r>
                        <a:rPr lang="es-ES_tradnl" sz="1800" baseline="0" dirty="0" smtClean="0"/>
                        <a:t> do)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Haz</a:t>
                      </a:r>
                      <a:endParaRPr lang="en-US" sz="1800" dirty="0"/>
                    </a:p>
                  </a:txBody>
                  <a:tcPr/>
                </a:tc>
              </a:tr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Ir (</a:t>
                      </a:r>
                      <a:r>
                        <a:rPr lang="es-ES_tradnl" sz="1800" dirty="0" err="1" smtClean="0"/>
                        <a:t>to</a:t>
                      </a:r>
                      <a:r>
                        <a:rPr lang="es-ES_tradnl" sz="1800" dirty="0" smtClean="0"/>
                        <a:t> </a:t>
                      </a:r>
                      <a:r>
                        <a:rPr lang="es-ES_tradnl" sz="1800" dirty="0" err="1" smtClean="0"/>
                        <a:t>go</a:t>
                      </a:r>
                      <a:r>
                        <a:rPr lang="es-ES_tradnl" sz="1800" dirty="0" smtClean="0"/>
                        <a:t>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Ve</a:t>
                      </a:r>
                      <a:endParaRPr lang="en-US" sz="1800" dirty="0"/>
                    </a:p>
                  </a:txBody>
                  <a:tcPr/>
                </a:tc>
              </a:tr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Poner (</a:t>
                      </a:r>
                      <a:r>
                        <a:rPr lang="es-ES_tradnl" sz="1800" dirty="0" err="1" smtClean="0"/>
                        <a:t>to</a:t>
                      </a:r>
                      <a:r>
                        <a:rPr lang="es-ES_tradnl" sz="1800" dirty="0" smtClean="0"/>
                        <a:t> </a:t>
                      </a:r>
                      <a:r>
                        <a:rPr lang="es-ES_tradnl" sz="1800" dirty="0" err="1" smtClean="0"/>
                        <a:t>put</a:t>
                      </a:r>
                      <a:r>
                        <a:rPr lang="es-ES_tradnl" sz="1800" dirty="0" smtClean="0"/>
                        <a:t>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Pon</a:t>
                      </a:r>
                      <a:endParaRPr lang="en-US" sz="1800" dirty="0"/>
                    </a:p>
                  </a:txBody>
                  <a:tcPr/>
                </a:tc>
              </a:tr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Salir (</a:t>
                      </a:r>
                      <a:r>
                        <a:rPr lang="es-ES_tradnl" sz="1800" dirty="0" err="1" smtClean="0"/>
                        <a:t>to</a:t>
                      </a:r>
                      <a:r>
                        <a:rPr lang="es-ES_tradnl" sz="1800" baseline="0" dirty="0" smtClean="0"/>
                        <a:t> </a:t>
                      </a:r>
                      <a:r>
                        <a:rPr lang="es-ES_tradnl" sz="1800" baseline="0" dirty="0" err="1" smtClean="0"/>
                        <a:t>leave</a:t>
                      </a:r>
                      <a:r>
                        <a:rPr lang="es-ES_tradnl" sz="1800" baseline="0" dirty="0" smtClean="0"/>
                        <a:t>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Sal</a:t>
                      </a:r>
                      <a:endParaRPr lang="en-US" sz="1800" dirty="0"/>
                    </a:p>
                  </a:txBody>
                  <a:tcPr/>
                </a:tc>
              </a:tr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Ser (</a:t>
                      </a:r>
                      <a:r>
                        <a:rPr lang="es-ES_tradnl" sz="1800" dirty="0" err="1" smtClean="0"/>
                        <a:t>to</a:t>
                      </a:r>
                      <a:r>
                        <a:rPr lang="es-ES_tradnl" sz="1800" baseline="0" dirty="0" smtClean="0"/>
                        <a:t> </a:t>
                      </a:r>
                      <a:r>
                        <a:rPr lang="es-ES_tradnl" sz="1800" baseline="0" dirty="0" err="1" smtClean="0"/>
                        <a:t>be</a:t>
                      </a:r>
                      <a:r>
                        <a:rPr lang="es-ES_tradnl" sz="1800" baseline="0" dirty="0" smtClean="0"/>
                        <a:t>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Sé</a:t>
                      </a:r>
                      <a:endParaRPr lang="en-US" sz="1800" dirty="0"/>
                    </a:p>
                  </a:txBody>
                  <a:tcPr/>
                </a:tc>
              </a:tr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Tener (</a:t>
                      </a:r>
                      <a:r>
                        <a:rPr lang="es-ES_tradnl" sz="1800" dirty="0" err="1" smtClean="0"/>
                        <a:t>to</a:t>
                      </a:r>
                      <a:r>
                        <a:rPr lang="es-ES_tradnl" sz="1800" dirty="0" smtClean="0"/>
                        <a:t> </a:t>
                      </a:r>
                      <a:r>
                        <a:rPr lang="es-ES_tradnl" sz="1800" dirty="0" err="1" smtClean="0"/>
                        <a:t>have</a:t>
                      </a:r>
                      <a:r>
                        <a:rPr lang="es-ES_tradnl" sz="1800" dirty="0" smtClean="0"/>
                        <a:t>)</a:t>
                      </a:r>
                      <a:r>
                        <a:rPr lang="es-ES_tradnl" sz="1800" baseline="0" dirty="0" smtClean="0"/>
                        <a:t>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Ten</a:t>
                      </a:r>
                      <a:endParaRPr lang="en-US" sz="1800" dirty="0"/>
                    </a:p>
                  </a:txBody>
                  <a:tcPr/>
                </a:tc>
              </a:tr>
              <a:tr h="338667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Venir (</a:t>
                      </a:r>
                      <a:r>
                        <a:rPr lang="es-ES_tradnl" sz="1800" dirty="0" err="1" smtClean="0"/>
                        <a:t>to</a:t>
                      </a:r>
                      <a:r>
                        <a:rPr lang="es-ES_tradnl" sz="1800" dirty="0" smtClean="0"/>
                        <a:t> come)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 smtClean="0"/>
                        <a:t>Ven 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3886200"/>
            <a:ext cx="2209800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2"/>
                </a:solidFill>
              </a:rPr>
              <a:t>Do you know the tune to, </a:t>
            </a:r>
            <a:r>
              <a:rPr lang="en-US" sz="2000" b="1" dirty="0" smtClean="0"/>
              <a:t>“She’ll be </a:t>
            </a:r>
            <a:r>
              <a:rPr lang="en-US" sz="2000" b="1" dirty="0" err="1" smtClean="0"/>
              <a:t>comin</a:t>
            </a:r>
            <a:r>
              <a:rPr lang="en-US" sz="2000" b="1" dirty="0" smtClean="0"/>
              <a:t>’ around the mountain when she comes” </a:t>
            </a:r>
            <a:r>
              <a:rPr lang="en-US" sz="2000" b="1" dirty="0" smtClean="0">
                <a:solidFill>
                  <a:schemeClr val="accent2"/>
                </a:solidFill>
              </a:rPr>
              <a:t>? 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¡CANTA, </a:t>
            </a:r>
            <a:r>
              <a:rPr lang="es-ES_tradnl" sz="6000" dirty="0" smtClean="0"/>
              <a:t>CANTA</a:t>
            </a:r>
            <a:r>
              <a:rPr lang="es-ES_tradnl" dirty="0" smtClean="0"/>
              <a:t>, </a:t>
            </a:r>
            <a:r>
              <a:rPr lang="es-ES_tradnl" sz="7200" dirty="0" smtClean="0"/>
              <a:t>CANTA</a:t>
            </a:r>
            <a:r>
              <a:rPr lang="es-ES_tradnl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828800"/>
            <a:ext cx="3733800" cy="4389120"/>
          </a:xfrm>
        </p:spPr>
        <p:txBody>
          <a:bodyPr>
            <a:noAutofit/>
          </a:bodyPr>
          <a:lstStyle/>
          <a:p>
            <a:pPr algn="ctr"/>
            <a:r>
              <a:rPr lang="es-ES_tradnl" sz="3200" dirty="0" smtClean="0">
                <a:solidFill>
                  <a:schemeClr val="accent2"/>
                </a:solidFill>
              </a:rPr>
              <a:t>Di – Decir</a:t>
            </a:r>
          </a:p>
          <a:p>
            <a:pPr algn="ctr"/>
            <a:r>
              <a:rPr lang="es-ES_tradnl" sz="3200" dirty="0" smtClean="0">
                <a:solidFill>
                  <a:schemeClr val="accent2"/>
                </a:solidFill>
              </a:rPr>
              <a:t>Haz – Hacer</a:t>
            </a:r>
          </a:p>
          <a:p>
            <a:pPr algn="ctr"/>
            <a:r>
              <a:rPr lang="es-ES_tradnl" sz="3200" dirty="0">
                <a:solidFill>
                  <a:schemeClr val="accent2"/>
                </a:solidFill>
              </a:rPr>
              <a:t>Ve </a:t>
            </a:r>
            <a:r>
              <a:rPr lang="es-ES_tradnl" sz="3200" dirty="0" smtClean="0">
                <a:solidFill>
                  <a:schemeClr val="accent2"/>
                </a:solidFill>
              </a:rPr>
              <a:t>- ir</a:t>
            </a:r>
          </a:p>
          <a:p>
            <a:pPr algn="ctr"/>
            <a:r>
              <a:rPr lang="es-ES_tradnl" sz="3200" dirty="0" smtClean="0">
                <a:solidFill>
                  <a:schemeClr val="accent1"/>
                </a:solidFill>
              </a:rPr>
              <a:t>Pon – Poner </a:t>
            </a:r>
          </a:p>
          <a:p>
            <a:pPr algn="ctr"/>
            <a:r>
              <a:rPr lang="es-ES_tradnl" sz="3200" dirty="0" smtClean="0">
                <a:solidFill>
                  <a:schemeClr val="accent1"/>
                </a:solidFill>
              </a:rPr>
              <a:t>Sal – Salir</a:t>
            </a:r>
          </a:p>
          <a:p>
            <a:pPr algn="ctr"/>
            <a:r>
              <a:rPr lang="es-ES_tradnl" sz="3200" dirty="0" smtClean="0">
                <a:solidFill>
                  <a:schemeClr val="accent1"/>
                </a:solidFill>
              </a:rPr>
              <a:t>Sé  -  ser</a:t>
            </a:r>
          </a:p>
          <a:p>
            <a:pPr algn="ctr"/>
            <a:r>
              <a:rPr lang="es-ES_tradnl" sz="3200" dirty="0" smtClean="0">
                <a:solidFill>
                  <a:schemeClr val="accent3"/>
                </a:solidFill>
              </a:rPr>
              <a:t>Ten – Tener</a:t>
            </a:r>
          </a:p>
          <a:p>
            <a:pPr algn="ctr"/>
            <a:r>
              <a:rPr lang="es-ES_tradnl" sz="3200" dirty="0" smtClean="0">
                <a:solidFill>
                  <a:schemeClr val="accent3"/>
                </a:solidFill>
              </a:rPr>
              <a:t>Ven – Venir </a:t>
            </a:r>
          </a:p>
          <a:p>
            <a:pPr algn="ctr"/>
            <a:endParaRPr lang="en-US" sz="3200" dirty="0"/>
          </a:p>
        </p:txBody>
      </p:sp>
      <p:pic>
        <p:nvPicPr>
          <p:cNvPr id="1026" name="Picture 2" descr="C:\Users\Heather\AppData\Local\Microsoft\Windows\Temporary Internet Files\Content.IE5\CO3VCGV9\MC90044179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s-ES_tradnl" dirty="0" smtClean="0"/>
              <a:t>Más Práctica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763000" cy="4389120"/>
          </a:xfrm>
        </p:spPr>
        <p:txBody>
          <a:bodyPr/>
          <a:lstStyle/>
          <a:p>
            <a:pPr>
              <a:buNone/>
            </a:pPr>
            <a:r>
              <a:rPr lang="es-ES_tradnl" dirty="0" smtClean="0"/>
              <a:t>  </a:t>
            </a:r>
            <a:r>
              <a:rPr lang="es-ES_tradnl" dirty="0" err="1" smtClean="0"/>
              <a:t>Write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smtClean="0">
                <a:solidFill>
                  <a:schemeClr val="accent3"/>
                </a:solidFill>
              </a:rPr>
              <a:t>IRREGULAR</a:t>
            </a:r>
            <a:r>
              <a:rPr lang="es-ES_tradnl" dirty="0" smtClean="0"/>
              <a:t> </a:t>
            </a:r>
            <a:r>
              <a:rPr lang="es-ES_tradnl" dirty="0" err="1" smtClean="0"/>
              <a:t>affirmative</a:t>
            </a:r>
            <a:r>
              <a:rPr lang="es-ES_tradnl" dirty="0" smtClean="0"/>
              <a:t> tú </a:t>
            </a:r>
            <a:r>
              <a:rPr lang="es-ES_tradnl" dirty="0" err="1" smtClean="0"/>
              <a:t>commands</a:t>
            </a:r>
            <a:r>
              <a:rPr lang="es-ES_tradnl" dirty="0" smtClean="0"/>
              <a:t> and </a:t>
            </a:r>
            <a:r>
              <a:rPr lang="es-ES_tradnl" dirty="0" err="1" smtClean="0"/>
              <a:t>what</a:t>
            </a:r>
            <a:r>
              <a:rPr lang="es-ES_tradnl" dirty="0" smtClean="0"/>
              <a:t> </a:t>
            </a:r>
            <a:r>
              <a:rPr lang="es-ES_tradnl" dirty="0" err="1" smtClean="0"/>
              <a:t>they</a:t>
            </a:r>
            <a:r>
              <a:rPr lang="es-ES_tradnl" dirty="0" smtClean="0"/>
              <a:t> mean in </a:t>
            </a:r>
            <a:r>
              <a:rPr lang="es-ES_tradnl" dirty="0" err="1" smtClean="0"/>
              <a:t>English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1. Ser buena </a:t>
            </a:r>
          </a:p>
          <a:p>
            <a:pPr lvl="1"/>
            <a:r>
              <a:rPr lang="es-ES_tradnl" dirty="0" smtClean="0"/>
              <a:t>2. Decir la verdad</a:t>
            </a:r>
          </a:p>
          <a:p>
            <a:pPr lvl="1"/>
            <a:r>
              <a:rPr lang="es-ES_tradnl" dirty="0" smtClean="0"/>
              <a:t>3. Hacer la tarea</a:t>
            </a:r>
          </a:p>
          <a:p>
            <a:pPr lvl="1"/>
            <a:r>
              <a:rPr lang="es-ES_tradnl" dirty="0" smtClean="0"/>
              <a:t>4. Venir a casa a las seis</a:t>
            </a:r>
          </a:p>
          <a:p>
            <a:pPr lvl="1"/>
            <a:r>
              <a:rPr lang="es-ES_tradnl" dirty="0" smtClean="0"/>
              <a:t>5. Tener paciencia</a:t>
            </a:r>
          </a:p>
          <a:p>
            <a:pPr lvl="1"/>
            <a:r>
              <a:rPr lang="es-ES_tradnl" dirty="0" smtClean="0"/>
              <a:t>6. Ir a la tienda</a:t>
            </a:r>
          </a:p>
          <a:p>
            <a:pPr lvl="1"/>
            <a:r>
              <a:rPr lang="es-ES_tradnl" dirty="0" smtClean="0"/>
              <a:t>7. Tener cuidado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051853" y="3581400"/>
            <a:ext cx="45587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_tradnl" sz="3600" b="1" dirty="0" smtClean="0">
                <a:ln/>
                <a:solidFill>
                  <a:schemeClr val="accent1"/>
                </a:solidFill>
              </a:rPr>
              <a:t>¡Ven a casa a las seis!</a:t>
            </a:r>
            <a:endParaRPr lang="en-US" sz="3600" b="1" cap="none" spc="0" dirty="0">
              <a:ln/>
              <a:solidFill>
                <a:schemeClr val="accent1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00400" y="3163669"/>
            <a:ext cx="30246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_tradnl" sz="3600" b="1" dirty="0" smtClean="0">
                <a:ln/>
                <a:solidFill>
                  <a:schemeClr val="accent3"/>
                </a:solidFill>
              </a:rPr>
              <a:t>¡Haz la tarea!</a:t>
            </a:r>
            <a:endParaRPr lang="en-US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4200" y="2743200"/>
            <a:ext cx="30550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_tradnl" sz="3600" b="1" dirty="0" smtClean="0">
                <a:ln/>
                <a:solidFill>
                  <a:schemeClr val="bg2">
                    <a:lumMod val="25000"/>
                  </a:schemeClr>
                </a:solidFill>
              </a:rPr>
              <a:t>¡Di la verdad!</a:t>
            </a:r>
            <a:endParaRPr lang="en-US" sz="3600" b="1" cap="none" spc="0" dirty="0">
              <a:ln/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47983" y="2286000"/>
            <a:ext cx="240501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_tradnl" sz="3600" b="1" dirty="0" smtClean="0">
                <a:ln/>
                <a:solidFill>
                  <a:schemeClr val="accent3"/>
                </a:solidFill>
              </a:rPr>
              <a:t>¡Sé buena!</a:t>
            </a:r>
            <a:endParaRPr lang="en-US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07014" y="4078069"/>
            <a:ext cx="34004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_tradnl" sz="3600" b="1" dirty="0" smtClean="0">
                <a:ln/>
                <a:solidFill>
                  <a:schemeClr val="accent3"/>
                </a:solidFill>
              </a:rPr>
              <a:t>¡Ten paciencia!</a:t>
            </a:r>
            <a:endParaRPr lang="en-US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19400" y="4572000"/>
            <a:ext cx="32889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_tradnl" sz="3600" b="1" dirty="0" smtClean="0">
                <a:ln/>
                <a:solidFill>
                  <a:schemeClr val="accent5">
                    <a:lumMod val="75000"/>
                  </a:schemeClr>
                </a:solidFill>
              </a:rPr>
              <a:t>¡Ve a la tienda!</a:t>
            </a:r>
            <a:endParaRPr lang="en-US" sz="3600" b="1" cap="none" spc="0" dirty="0">
              <a:ln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0" y="5029200"/>
            <a:ext cx="30869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ES_tradnl" sz="3600" b="1" dirty="0" smtClean="0">
                <a:ln/>
                <a:solidFill>
                  <a:schemeClr val="accent3"/>
                </a:solidFill>
              </a:rPr>
              <a:t>¡Ten cuidado!</a:t>
            </a:r>
            <a:endParaRPr lang="en-US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Pronoun</a:t>
            </a:r>
            <a:r>
              <a:rPr lang="es-ES_tradnl" dirty="0" smtClean="0"/>
              <a:t> </a:t>
            </a:r>
            <a:r>
              <a:rPr lang="es-ES_tradnl" dirty="0" err="1" smtClean="0"/>
              <a:t>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229600" cy="4876800"/>
          </a:xfrm>
        </p:spPr>
        <p:txBody>
          <a:bodyPr>
            <a:normAutofit/>
          </a:bodyPr>
          <a:lstStyle/>
          <a:p>
            <a:r>
              <a:rPr lang="es-ES_tradnl" sz="2400" dirty="0" err="1" smtClean="0"/>
              <a:t>With</a:t>
            </a:r>
            <a:r>
              <a:rPr lang="es-ES_tradnl" sz="2400" dirty="0" smtClean="0"/>
              <a:t> </a:t>
            </a:r>
            <a:r>
              <a:rPr lang="es-ES_tradnl" sz="2400" dirty="0" smtClean="0">
                <a:solidFill>
                  <a:schemeClr val="accent4"/>
                </a:solidFill>
              </a:rPr>
              <a:t>AFFIRMATIVE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commands</a:t>
            </a:r>
            <a:r>
              <a:rPr lang="es-ES_tradnl" sz="2400" dirty="0" smtClean="0"/>
              <a:t>,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pronoun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is</a:t>
            </a:r>
            <a:r>
              <a:rPr lang="es-ES_tradnl" sz="2400" dirty="0" smtClean="0"/>
              <a:t> _____________ </a:t>
            </a:r>
            <a:r>
              <a:rPr lang="es-ES_tradnl" sz="2400" dirty="0" err="1" smtClean="0"/>
              <a:t>to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end</a:t>
            </a:r>
            <a:r>
              <a:rPr lang="es-ES_tradnl" sz="2400" dirty="0" smtClean="0"/>
              <a:t> of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command</a:t>
            </a:r>
            <a:r>
              <a:rPr lang="es-ES_tradnl" sz="2400" dirty="0" smtClean="0"/>
              <a:t>. </a:t>
            </a:r>
          </a:p>
          <a:p>
            <a:r>
              <a:rPr lang="es-ES_tradnl" dirty="0" smtClean="0"/>
              <a:t>Un Ejemplo  y  La práctica:</a:t>
            </a:r>
          </a:p>
          <a:p>
            <a:pPr lvl="1"/>
            <a:r>
              <a:rPr lang="en-US" dirty="0" smtClean="0"/>
              <a:t>Do it! (the homework)	</a:t>
            </a:r>
            <a:r>
              <a:rPr lang="en-US" u="sng" dirty="0" smtClean="0"/>
              <a:t>	¡</a:t>
            </a:r>
            <a:r>
              <a:rPr lang="en-US" u="sng" dirty="0" err="1" smtClean="0"/>
              <a:t>Hazla</a:t>
            </a:r>
            <a:r>
              <a:rPr lang="en-US" u="sng" dirty="0" smtClean="0"/>
              <a:t>!		</a:t>
            </a:r>
            <a:endParaRPr lang="en-US" dirty="0" smtClean="0"/>
          </a:p>
          <a:p>
            <a:pPr lvl="1"/>
            <a:r>
              <a:rPr lang="en-US" dirty="0" smtClean="0"/>
              <a:t>Buy it! (the book)	</a:t>
            </a:r>
            <a:r>
              <a:rPr lang="en-US" u="sng" dirty="0" smtClean="0"/>
              <a:t>	¡</a:t>
            </a:r>
            <a:r>
              <a:rPr lang="en-US" u="sng" dirty="0" err="1" smtClean="0"/>
              <a:t>Cómpralo</a:t>
            </a:r>
            <a:r>
              <a:rPr lang="en-US" u="sng" dirty="0" smtClean="0"/>
              <a:t>!		</a:t>
            </a:r>
            <a:endParaRPr lang="en-US" dirty="0" smtClean="0"/>
          </a:p>
          <a:p>
            <a:pPr lvl="1"/>
            <a:r>
              <a:rPr lang="en-US" dirty="0" smtClean="0"/>
              <a:t>Say it! (the verb)	________________________</a:t>
            </a:r>
          </a:p>
          <a:p>
            <a:pPr lvl="1"/>
            <a:r>
              <a:rPr lang="en-US" dirty="0" smtClean="0"/>
              <a:t>Make it! (the bed)	_______________________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4516" y="2296180"/>
            <a:ext cx="17100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Attached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9541" y="5478959"/>
            <a:ext cx="84049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/>
                <a:solidFill>
                  <a:schemeClr val="accent3"/>
                </a:solidFill>
                <a:effectLst/>
              </a:rPr>
              <a:t>Think: AFFIRMATIVE=ATTACH</a:t>
            </a:r>
            <a:endParaRPr lang="en-US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80189" y="3987225"/>
            <a:ext cx="12634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/>
                <a:solidFill>
                  <a:schemeClr val="accent3"/>
                </a:solidFill>
              </a:rPr>
              <a:t>¡</a:t>
            </a:r>
            <a:r>
              <a:rPr lang="en-US" sz="3200" b="1" dirty="0" err="1" smtClean="0">
                <a:ln/>
                <a:solidFill>
                  <a:schemeClr val="accent3"/>
                </a:solidFill>
              </a:rPr>
              <a:t>Dilo</a:t>
            </a:r>
            <a:r>
              <a:rPr lang="en-US" sz="3200" b="1" dirty="0" smtClean="0">
                <a:ln/>
                <a:solidFill>
                  <a:schemeClr val="accent3"/>
                </a:solidFill>
              </a:rPr>
              <a:t>!</a:t>
            </a:r>
            <a:endParaRPr lang="en-US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19805" y="4444425"/>
            <a:ext cx="1542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/>
                <a:solidFill>
                  <a:schemeClr val="accent3"/>
                </a:solidFill>
              </a:rPr>
              <a:t>¡</a:t>
            </a:r>
            <a:r>
              <a:rPr lang="en-US" sz="3200" b="1" dirty="0" err="1" smtClean="0">
                <a:ln/>
                <a:solidFill>
                  <a:schemeClr val="accent3"/>
                </a:solidFill>
              </a:rPr>
              <a:t>Hazla</a:t>
            </a:r>
            <a:r>
              <a:rPr lang="en-US" sz="3200" b="1" dirty="0" smtClean="0">
                <a:ln/>
                <a:solidFill>
                  <a:schemeClr val="accent3"/>
                </a:solidFill>
              </a:rPr>
              <a:t>!</a:t>
            </a:r>
            <a:endParaRPr lang="en-US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uiExpand="1"/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What</a:t>
            </a:r>
            <a:r>
              <a:rPr lang="es-ES_tradnl" dirty="0" smtClean="0"/>
              <a:t> </a:t>
            </a:r>
            <a:r>
              <a:rPr lang="es-ES_tradnl" dirty="0" err="1" smtClean="0"/>
              <a:t>about</a:t>
            </a:r>
            <a:r>
              <a:rPr lang="es-ES_tradnl" dirty="0" smtClean="0"/>
              <a:t> </a:t>
            </a:r>
            <a:r>
              <a:rPr lang="es-ES_tradnl" dirty="0" err="1" smtClean="0"/>
              <a:t>reflexives</a:t>
            </a:r>
            <a:r>
              <a:rPr lang="es-ES_tradnl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6705600" cy="4389120"/>
          </a:xfrm>
        </p:spPr>
        <p:txBody>
          <a:bodyPr>
            <a:normAutofit fontScale="92500"/>
          </a:bodyPr>
          <a:lstStyle/>
          <a:p>
            <a:r>
              <a:rPr lang="es-ES_tradnl" dirty="0" smtClean="0"/>
              <a:t>In </a:t>
            </a:r>
            <a:r>
              <a:rPr lang="es-ES_tradnl" dirty="0" err="1" smtClean="0"/>
              <a:t>order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make</a:t>
            </a:r>
            <a:r>
              <a:rPr lang="es-ES_tradnl" dirty="0" smtClean="0"/>
              <a:t> a </a:t>
            </a:r>
            <a:r>
              <a:rPr lang="es-ES_tradnl" dirty="0" err="1" smtClean="0"/>
              <a:t>command</a:t>
            </a:r>
            <a:r>
              <a:rPr lang="es-ES_tradnl" dirty="0" smtClean="0"/>
              <a:t> </a:t>
            </a:r>
            <a:r>
              <a:rPr lang="es-ES_tradnl" dirty="0" err="1" smtClean="0"/>
              <a:t>using</a:t>
            </a:r>
            <a:r>
              <a:rPr lang="es-ES_tradnl" dirty="0" smtClean="0"/>
              <a:t> </a:t>
            </a:r>
            <a:r>
              <a:rPr lang="es-ES_tradnl" dirty="0" err="1" smtClean="0"/>
              <a:t>reflexives</a:t>
            </a:r>
            <a:r>
              <a:rPr lang="es-ES_tradnl" dirty="0" smtClean="0"/>
              <a:t> </a:t>
            </a:r>
            <a:r>
              <a:rPr lang="es-ES_tradnl" dirty="0" err="1" smtClean="0"/>
              <a:t>verbs</a:t>
            </a:r>
            <a:r>
              <a:rPr lang="es-ES_tradnl" dirty="0" smtClean="0"/>
              <a:t>, </a:t>
            </a:r>
            <a:r>
              <a:rPr lang="es-ES_tradnl" dirty="0" err="1" smtClean="0"/>
              <a:t>follow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same</a:t>
            </a:r>
            <a:r>
              <a:rPr lang="es-ES_tradnl" dirty="0" smtClean="0"/>
              <a:t> rules </a:t>
            </a:r>
            <a:r>
              <a:rPr lang="es-ES_tradnl" dirty="0" err="1" smtClean="0"/>
              <a:t>for</a:t>
            </a:r>
            <a:r>
              <a:rPr lang="es-ES_tradnl" dirty="0" smtClean="0"/>
              <a:t> non-</a:t>
            </a:r>
            <a:r>
              <a:rPr lang="es-ES_tradnl" dirty="0" err="1" smtClean="0"/>
              <a:t>reflexive</a:t>
            </a:r>
            <a:r>
              <a:rPr lang="es-ES_tradnl" dirty="0" smtClean="0"/>
              <a:t> </a:t>
            </a:r>
            <a:r>
              <a:rPr lang="es-ES_tradnl" dirty="0" err="1" smtClean="0"/>
              <a:t>verbs</a:t>
            </a:r>
            <a:r>
              <a:rPr lang="es-ES_tradnl" dirty="0" smtClean="0"/>
              <a:t>. </a:t>
            </a:r>
          </a:p>
          <a:p>
            <a:pPr lvl="1"/>
            <a:r>
              <a:rPr lang="es-ES_tradnl" dirty="0" smtClean="0"/>
              <a:t>1. </a:t>
            </a:r>
            <a:r>
              <a:rPr lang="es-ES_tradnl" dirty="0" err="1" smtClean="0"/>
              <a:t>Go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b="1" dirty="0" smtClean="0"/>
              <a:t>él</a:t>
            </a:r>
            <a:r>
              <a:rPr lang="en-US" b="1" dirty="0" smtClean="0"/>
              <a:t>/</a:t>
            </a:r>
            <a:r>
              <a:rPr lang="en-US" b="1" dirty="0" err="1" smtClean="0"/>
              <a:t>ella</a:t>
            </a:r>
            <a:r>
              <a:rPr lang="en-US" b="1" dirty="0" smtClean="0"/>
              <a:t>/</a:t>
            </a:r>
            <a:r>
              <a:rPr lang="en-US" b="1" dirty="0" err="1" smtClean="0"/>
              <a:t>usted</a:t>
            </a:r>
            <a:r>
              <a:rPr lang="en-US" b="1" dirty="0" smtClean="0"/>
              <a:t> </a:t>
            </a:r>
            <a:r>
              <a:rPr lang="es-ES_tradnl" dirty="0" err="1" smtClean="0"/>
              <a:t>form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endParaRPr lang="es-ES_tradnl" dirty="0" smtClean="0"/>
          </a:p>
          <a:p>
            <a:pPr lvl="1"/>
            <a:r>
              <a:rPr lang="es-ES_tradnl" dirty="0" smtClean="0"/>
              <a:t>2. </a:t>
            </a:r>
            <a:r>
              <a:rPr lang="es-ES_tradnl" dirty="0" err="1" smtClean="0"/>
              <a:t>Change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b="1" dirty="0" err="1" smtClean="0"/>
              <a:t>reflexive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pronoun</a:t>
            </a:r>
            <a:r>
              <a:rPr lang="es-ES_tradnl" b="1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match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subject</a:t>
            </a:r>
            <a:r>
              <a:rPr lang="es-ES_tradnl" dirty="0" smtClean="0"/>
              <a:t> </a:t>
            </a:r>
            <a:r>
              <a:rPr lang="es-ES_tradnl" dirty="0" err="1" smtClean="0"/>
              <a:t>you</a:t>
            </a:r>
            <a:r>
              <a:rPr lang="es-ES_tradnl" dirty="0" smtClean="0"/>
              <a:t> are </a:t>
            </a:r>
            <a:r>
              <a:rPr lang="es-ES_tradnl" dirty="0" err="1" smtClean="0"/>
              <a:t>talking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(</a:t>
            </a:r>
            <a:r>
              <a:rPr lang="es-ES_tradnl" dirty="0" err="1" smtClean="0"/>
              <a:t>you</a:t>
            </a:r>
            <a:r>
              <a:rPr lang="es-ES_tradnl" dirty="0" smtClean="0"/>
              <a:t>, singular / familiar) </a:t>
            </a:r>
          </a:p>
          <a:p>
            <a:pPr lvl="1"/>
            <a:r>
              <a:rPr lang="es-ES_tradnl" dirty="0" smtClean="0"/>
              <a:t>3. </a:t>
            </a:r>
            <a:r>
              <a:rPr lang="es-ES_tradnl" b="1" dirty="0" smtClean="0"/>
              <a:t>ATTACH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reflexive</a:t>
            </a:r>
            <a:r>
              <a:rPr lang="es-ES_tradnl" dirty="0" smtClean="0"/>
              <a:t> </a:t>
            </a:r>
            <a:r>
              <a:rPr lang="es-ES_tradnl" dirty="0" err="1" smtClean="0"/>
              <a:t>pronoun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end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command</a:t>
            </a:r>
            <a:r>
              <a:rPr lang="es-ES_tradnl" dirty="0" smtClean="0"/>
              <a:t>. </a:t>
            </a:r>
          </a:p>
          <a:p>
            <a:pPr lvl="1"/>
            <a:r>
              <a:rPr lang="es-ES_tradnl" dirty="0" smtClean="0"/>
              <a:t>4. </a:t>
            </a:r>
            <a:r>
              <a:rPr lang="es-ES_tradnl" dirty="0" err="1" smtClean="0"/>
              <a:t>Add</a:t>
            </a:r>
            <a:r>
              <a:rPr lang="es-ES_tradnl" dirty="0" smtClean="0"/>
              <a:t> </a:t>
            </a:r>
            <a:r>
              <a:rPr lang="es-ES_tradnl" dirty="0" err="1" smtClean="0"/>
              <a:t>an</a:t>
            </a:r>
            <a:r>
              <a:rPr lang="es-ES_tradnl" dirty="0" smtClean="0"/>
              <a:t> </a:t>
            </a:r>
            <a:r>
              <a:rPr lang="es-ES_tradnl" b="1" dirty="0" err="1" smtClean="0"/>
              <a:t>accent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last</a:t>
            </a:r>
            <a:r>
              <a:rPr lang="es-ES_tradnl" dirty="0" smtClean="0"/>
              <a:t> </a:t>
            </a:r>
            <a:r>
              <a:rPr lang="es-ES_tradnl" dirty="0" err="1" smtClean="0"/>
              <a:t>syllable</a:t>
            </a:r>
            <a:r>
              <a:rPr lang="es-ES_tradnl" dirty="0" smtClean="0"/>
              <a:t> of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verb</a:t>
            </a:r>
            <a:r>
              <a:rPr lang="es-ES_tradnl" dirty="0" smtClean="0"/>
              <a:t> (</a:t>
            </a:r>
            <a:r>
              <a:rPr lang="es-ES_tradnl" dirty="0" err="1" smtClean="0"/>
              <a:t>if</a:t>
            </a:r>
            <a:r>
              <a:rPr lang="es-ES_tradnl" dirty="0" smtClean="0"/>
              <a:t> </a:t>
            </a:r>
            <a:r>
              <a:rPr lang="es-ES_tradnl" dirty="0" err="1" smtClean="0"/>
              <a:t>there</a:t>
            </a:r>
            <a:r>
              <a:rPr lang="es-ES_tradnl" dirty="0" smtClean="0"/>
              <a:t> are 2 </a:t>
            </a:r>
            <a:r>
              <a:rPr lang="es-ES_tradnl" dirty="0" err="1" smtClean="0"/>
              <a:t>or</a:t>
            </a:r>
            <a:r>
              <a:rPr lang="es-ES_tradnl" dirty="0" smtClean="0"/>
              <a:t> more </a:t>
            </a:r>
            <a:r>
              <a:rPr lang="es-ES_tradnl" dirty="0" err="1" smtClean="0"/>
              <a:t>syllables</a:t>
            </a:r>
            <a:r>
              <a:rPr lang="es-ES_tradnl" dirty="0" smtClean="0"/>
              <a:t>) </a:t>
            </a:r>
          </a:p>
          <a:p>
            <a:pPr lvl="1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53200" y="2187714"/>
            <a:ext cx="27432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Lav</a:t>
            </a:r>
            <a:r>
              <a:rPr lang="en-US" sz="4000" b="1" u="sng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ar</a:t>
            </a:r>
            <a:r>
              <a:rPr lang="en-US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se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29400" y="3048000"/>
            <a:ext cx="22695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Lav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a</a:t>
            </a:r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se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4576" y="4191000"/>
            <a:ext cx="19140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Lava</a:t>
            </a:r>
            <a:r>
              <a:rPr lang="en-US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te</a:t>
            </a:r>
            <a:endParaRPr lang="en-US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88950" y="5562600"/>
            <a:ext cx="20550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¡</a:t>
            </a:r>
            <a:r>
              <a:rPr lang="en-US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Lávate</a:t>
            </a:r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>
            <a:stCxn id="5" idx="2"/>
          </p:cNvCxnSpPr>
          <p:nvPr/>
        </p:nvCxnSpPr>
        <p:spPr>
          <a:xfrm flipH="1">
            <a:off x="7772400" y="2895600"/>
            <a:ext cx="152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8610600" y="38100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91400" y="54102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9288"/>
            <a:ext cx="7467600" cy="1886712"/>
          </a:xfrm>
        </p:spPr>
        <p:txBody>
          <a:bodyPr>
            <a:normAutofit/>
          </a:bodyPr>
          <a:lstStyle/>
          <a:p>
            <a:r>
              <a:rPr lang="en-US" dirty="0" smtClean="0"/>
              <a:t>Examples of commands using  REFLEXIVES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743200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Shower yourself! (</a:t>
            </a:r>
            <a:r>
              <a:rPr lang="en-US" sz="3200" dirty="0" err="1" smtClean="0"/>
              <a:t>ducharse</a:t>
            </a:r>
            <a:r>
              <a:rPr lang="en-US" sz="3200" dirty="0" smtClean="0"/>
              <a:t>)</a:t>
            </a:r>
          </a:p>
          <a:p>
            <a:pPr lvl="1"/>
            <a:r>
              <a:rPr lang="es-ES_tradnl" sz="3200" dirty="0" smtClean="0">
                <a:solidFill>
                  <a:schemeClr val="accent1">
                    <a:lumMod val="75000"/>
                  </a:schemeClr>
                </a:solidFill>
              </a:rPr>
              <a:t>¡Dúchate!</a:t>
            </a:r>
          </a:p>
          <a:p>
            <a:r>
              <a:rPr lang="es-ES_tradnl" sz="3200" dirty="0" err="1" smtClean="0"/>
              <a:t>Wash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yourself</a:t>
            </a:r>
            <a:r>
              <a:rPr lang="es-ES_tradnl" sz="3200" dirty="0" smtClean="0"/>
              <a:t>! (lavarse)</a:t>
            </a:r>
          </a:p>
          <a:p>
            <a:pPr lvl="1"/>
            <a:r>
              <a:rPr lang="es-ES_tradnl" sz="3200" dirty="0" smtClean="0">
                <a:solidFill>
                  <a:schemeClr val="accent1">
                    <a:lumMod val="75000"/>
                  </a:schemeClr>
                </a:solidFill>
              </a:rPr>
              <a:t>¡Lávate!</a:t>
            </a:r>
          </a:p>
          <a:p>
            <a:r>
              <a:rPr lang="es-ES_tradnl" sz="3200" dirty="0" err="1" smtClean="0"/>
              <a:t>Go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to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bed</a:t>
            </a:r>
            <a:r>
              <a:rPr lang="es-ES_tradnl" sz="3200" dirty="0" smtClean="0"/>
              <a:t>! (acostarse (</a:t>
            </a:r>
            <a:r>
              <a:rPr lang="es-ES_tradnl" sz="3200" dirty="0" err="1" smtClean="0"/>
              <a:t>o</a:t>
            </a:r>
            <a:r>
              <a:rPr lang="es-ES_tradnl" sz="3200" dirty="0" err="1" smtClean="0">
                <a:sym typeface="Wingdings" pitchFamily="2" charset="2"/>
              </a:rPr>
              <a:t>ue</a:t>
            </a:r>
            <a:r>
              <a:rPr lang="es-ES_tradnl" sz="3200" dirty="0" smtClean="0">
                <a:sym typeface="Wingdings" pitchFamily="2" charset="2"/>
              </a:rPr>
              <a:t>)</a:t>
            </a:r>
          </a:p>
          <a:p>
            <a:pPr lvl="1"/>
            <a:r>
              <a:rPr lang="es-ES_tradnl" sz="3200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¡Acuéstate! 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686800" cy="1389888"/>
          </a:xfrm>
        </p:spPr>
        <p:txBody>
          <a:bodyPr>
            <a:normAutofit/>
          </a:bodyPr>
          <a:lstStyle/>
          <a:p>
            <a:r>
              <a:rPr lang="es-ES_tradnl" sz="4400" dirty="0" smtClean="0"/>
              <a:t>WHITE BOARD PRACTICE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err="1" smtClean="0"/>
              <a:t>Run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¡Corre!</a:t>
            </a:r>
          </a:p>
          <a:p>
            <a:r>
              <a:rPr lang="es-ES_tradnl" dirty="0" err="1" smtClean="0"/>
              <a:t>Read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¡Lee!</a:t>
            </a:r>
          </a:p>
          <a:p>
            <a:r>
              <a:rPr lang="es-ES_tradnl" dirty="0" err="1" smtClean="0"/>
              <a:t>Write</a:t>
            </a:r>
            <a:r>
              <a:rPr lang="es-ES_tradnl" dirty="0" smtClean="0"/>
              <a:t>!</a:t>
            </a:r>
          </a:p>
          <a:p>
            <a:pPr lvl="1"/>
            <a:r>
              <a:rPr lang="es-ES_tradnl" dirty="0" smtClean="0"/>
              <a:t>¡Escribe!</a:t>
            </a:r>
          </a:p>
          <a:p>
            <a:r>
              <a:rPr lang="es-ES_tradnl" dirty="0" err="1" smtClean="0"/>
              <a:t>Make</a:t>
            </a:r>
            <a:r>
              <a:rPr lang="es-ES_tradnl" dirty="0" smtClean="0"/>
              <a:t> 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bed</a:t>
            </a:r>
            <a:r>
              <a:rPr lang="es-ES_tradnl" dirty="0" smtClean="0"/>
              <a:t>! (cuidado…)</a:t>
            </a:r>
          </a:p>
          <a:p>
            <a:pPr lvl="1"/>
            <a:r>
              <a:rPr lang="es-ES_tradnl" dirty="0" smtClean="0"/>
              <a:t>¡Haz la cama!</a:t>
            </a:r>
          </a:p>
          <a:p>
            <a:r>
              <a:rPr lang="es-ES_tradnl" dirty="0" err="1" smtClean="0"/>
              <a:t>Make</a:t>
            </a:r>
            <a:r>
              <a:rPr lang="es-ES_tradnl" dirty="0" smtClean="0"/>
              <a:t> </a:t>
            </a:r>
            <a:r>
              <a:rPr lang="es-ES_tradnl" dirty="0" err="1" smtClean="0"/>
              <a:t>it</a:t>
            </a:r>
            <a:r>
              <a:rPr lang="es-ES_tradnl" dirty="0" smtClean="0"/>
              <a:t> (</a:t>
            </a: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bed</a:t>
            </a:r>
            <a:r>
              <a:rPr lang="es-ES_tradnl" dirty="0" smtClean="0"/>
              <a:t>)</a:t>
            </a:r>
          </a:p>
          <a:p>
            <a:pPr lvl="1"/>
            <a:r>
              <a:rPr lang="es-ES_tradnl" dirty="0" smtClean="0"/>
              <a:t>¡Hazla!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1242</TotalTime>
  <Words>667</Words>
  <Application>Microsoft Office PowerPoint</Application>
  <PresentationFormat>On-screen Show (4:3)</PresentationFormat>
  <Paragraphs>142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Affirmative Tú Commands: Regular &amp; Irregular</vt:lpstr>
      <vt:lpstr>Regular Affirmative Tú Commands</vt:lpstr>
      <vt:lpstr>Irregular Affirmative Tú Commands</vt:lpstr>
      <vt:lpstr>¡CANTA, CANTA, CANTA!</vt:lpstr>
      <vt:lpstr>Más Práctica </vt:lpstr>
      <vt:lpstr>Pronoun Placement</vt:lpstr>
      <vt:lpstr>What about reflexives? </vt:lpstr>
      <vt:lpstr>Examples of commands using  REFLEXIVES </vt:lpstr>
      <vt:lpstr>WHITE BOARD PRACTICE</vt:lpstr>
      <vt:lpstr>WHITE BOARD PRACTICE</vt:lpstr>
      <vt:lpstr>WHITE BOARD PRACTICE</vt:lpstr>
      <vt:lpstr>WHITE BOARD PRACTICE!</vt:lpstr>
      <vt:lpstr>WHITE BOARD PRACTICE!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Affirmativve Tú Commands: Regular &amp; Irregular</dc:title>
  <dc:creator>Heather Heffernen</dc:creator>
  <cp:lastModifiedBy>Prine, Stephanie</cp:lastModifiedBy>
  <cp:revision>40</cp:revision>
  <dcterms:created xsi:type="dcterms:W3CDTF">2011-09-28T02:47:44Z</dcterms:created>
  <dcterms:modified xsi:type="dcterms:W3CDTF">2013-10-15T15:53:14Z</dcterms:modified>
</cp:coreProperties>
</file>